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373" r:id="rId3"/>
    <p:sldId id="374" r:id="rId4"/>
    <p:sldId id="404" r:id="rId5"/>
    <p:sldId id="368" r:id="rId6"/>
    <p:sldId id="360" r:id="rId7"/>
    <p:sldId id="369" r:id="rId8"/>
    <p:sldId id="370" r:id="rId9"/>
    <p:sldId id="371" r:id="rId10"/>
    <p:sldId id="372" r:id="rId11"/>
    <p:sldId id="375" r:id="rId12"/>
    <p:sldId id="376" r:id="rId13"/>
    <p:sldId id="378" r:id="rId14"/>
    <p:sldId id="381" r:id="rId15"/>
    <p:sldId id="382" r:id="rId16"/>
    <p:sldId id="383" r:id="rId17"/>
    <p:sldId id="384" r:id="rId18"/>
    <p:sldId id="386" r:id="rId19"/>
    <p:sldId id="387" r:id="rId20"/>
    <p:sldId id="388" r:id="rId21"/>
    <p:sldId id="385" r:id="rId22"/>
    <p:sldId id="389" r:id="rId23"/>
    <p:sldId id="377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274" r:id="rId39"/>
    <p:sldId id="346" r:id="rId40"/>
    <p:sldId id="29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98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53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2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1 -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1100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third kind of comment is a </a:t>
            </a:r>
            <a:r>
              <a:rPr lang="en-US" b="1" dirty="0" smtClean="0"/>
              <a:t>documentation comment</a:t>
            </a:r>
          </a:p>
          <a:p>
            <a:r>
              <a:rPr lang="en-US" dirty="0" smtClean="0"/>
              <a:t>These comments look like multi-line comments but have an extra asterisk at the beginning: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dirty="0" smtClean="0"/>
              <a:t>Documentation comments have special syntax inside of them that allows the programmer to make notes about the program that the compiler can recognize and used to generate documentation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199"/>
            <a:ext cx="10972800" cy="25908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 This method peels carrots.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carrot the carrot to peel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* @return the peeled carrot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 @author Barry Wittman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*/</a:t>
            </a: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Carrot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peelCarrot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(Carrot carrot)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 stuff</a:t>
            </a: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control structures come in two categories</a:t>
            </a:r>
          </a:p>
          <a:p>
            <a:r>
              <a:rPr lang="en-US" dirty="0" smtClean="0"/>
              <a:t>Selection (making a choice):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statements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 smtClean="0"/>
              <a:t> statements</a:t>
            </a:r>
          </a:p>
          <a:p>
            <a:r>
              <a:rPr lang="en-US" dirty="0" smtClean="0"/>
              <a:t>Repetition (loops):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</a:t>
            </a:r>
          </a:p>
          <a:p>
            <a:pPr lvl="1"/>
            <a:r>
              <a:rPr lang="en-US" dirty="0"/>
              <a:t>Enhanced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</a:t>
            </a:r>
            <a:r>
              <a:rPr lang="en-US" dirty="0" smtClean="0"/>
              <a:t>loops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dirty="0"/>
              <a:t>-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loops</a:t>
            </a:r>
          </a:p>
        </p:txBody>
      </p:sp>
    </p:spTree>
    <p:extLst>
      <p:ext uri="{BB962C8B-B14F-4D97-AF65-F5344CB8AC3E}">
        <p14:creationId xmlns:p14="http://schemas.microsoft.com/office/powerpoint/2010/main" val="34318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+mn-lt"/>
                <a:cs typeface="Courier New" pitchFamily="49" charset="0"/>
              </a:rPr>
              <a:t> statement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condition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statement1a;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statement2a;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statement1b;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statement2b;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 smtClean="0"/>
              <a:t> is any statement that evaluates to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 smtClean="0"/>
              <a:t> is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 code inside the body will execute</a:t>
            </a:r>
          </a:p>
          <a:p>
            <a:r>
              <a:rPr lang="en-US" dirty="0" smtClean="0"/>
              <a:t>If it's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, the code inside the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/>
              <a:t> body will execute</a:t>
            </a:r>
          </a:p>
          <a:p>
            <a:r>
              <a:rPr lang="en-US" dirty="0" smtClean="0"/>
              <a:t>Braces for both the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the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/>
              <a:t> are optional if there is only a single statement</a:t>
            </a:r>
          </a:p>
          <a:p>
            <a:r>
              <a:rPr lang="en-US" dirty="0" smtClean="0"/>
              <a:t>The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/>
              <a:t> part is optional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2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 smtClean="0">
                <a:latin typeface="+mn-lt"/>
                <a:cs typeface="Courier New" pitchFamily="49" charset="0"/>
              </a:rPr>
              <a:t> statement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data ) { 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value1: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statement1;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value2: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statement2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valuen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statementn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statementdefault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data that you are performing your switch on must be either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 smtClean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or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value for each case must be a literal</a:t>
            </a:r>
          </a:p>
          <a:p>
            <a:r>
              <a:rPr lang="en-US" dirty="0"/>
              <a:t>Execution will jump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 that matches</a:t>
            </a:r>
          </a:p>
          <a:p>
            <a:r>
              <a:rPr lang="en-US" dirty="0"/>
              <a:t>If no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 matches, it will go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</a:p>
          <a:p>
            <a:r>
              <a:rPr lang="en-US" dirty="0"/>
              <a:t>If there is no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dirty="0"/>
              <a:t>, it will skip the whole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block</a:t>
            </a:r>
          </a:p>
          <a:p>
            <a:r>
              <a:rPr lang="en-US" dirty="0"/>
              <a:t>Execution will continue until it hits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168314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 us to repeatedly execute code</a:t>
            </a:r>
          </a:p>
          <a:p>
            <a:r>
              <a:rPr lang="en-US" dirty="0" smtClean="0"/>
              <a:t>Care must be taken to run exactly the right number of times</a:t>
            </a:r>
          </a:p>
          <a:p>
            <a:pPr lvl="1"/>
            <a:r>
              <a:rPr lang="en-US" dirty="0" smtClean="0"/>
              <a:t>Not too many</a:t>
            </a:r>
          </a:p>
          <a:p>
            <a:pPr lvl="1"/>
            <a:r>
              <a:rPr lang="en-US" dirty="0" smtClean="0"/>
              <a:t>Not too few</a:t>
            </a:r>
          </a:p>
          <a:p>
            <a:pPr lvl="1"/>
            <a:r>
              <a:rPr lang="en-US" dirty="0" smtClean="0"/>
              <a:t>Not an infinite number</a:t>
            </a:r>
          </a:p>
          <a:p>
            <a:pPr lvl="1"/>
            <a:r>
              <a:rPr lang="en-US" dirty="0" smtClean="0"/>
              <a:t>Not zero (unless that's what should happen)</a:t>
            </a:r>
          </a:p>
          <a:p>
            <a:r>
              <a:rPr lang="en-US" dirty="0" smtClean="0"/>
              <a:t>Loops come in three flavors: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do-while</a:t>
            </a:r>
            <a:r>
              <a:rPr lang="en-US" dirty="0" smtClean="0"/>
              <a:t> loops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7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when you don't know how many times a loop will run</a:t>
            </a:r>
          </a:p>
          <a:p>
            <a:r>
              <a:rPr lang="en-US" dirty="0" smtClean="0"/>
              <a:t>Runs as long as the condition is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 smtClean="0"/>
              <a:t>Syntax: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condition ) 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Statements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Braces not needed for single statement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when you do know how many times a loop will run</a:t>
            </a:r>
          </a:p>
          <a:p>
            <a:r>
              <a:rPr lang="en-US" dirty="0" smtClean="0"/>
              <a:t>Still runs as long as the condition is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 smtClean="0"/>
              <a:t>Syntax: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(initialize; condition; increment) 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Statements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Braces not needed for single statement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2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to iterate over the contents of an array (or other collection of data)</a:t>
            </a:r>
          </a:p>
          <a:p>
            <a:r>
              <a:rPr lang="en-US" dirty="0" smtClean="0"/>
              <a:t>Similar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in Python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 smtClean="0"/>
              <a:t> must match the elements of the array (or other collection)</a:t>
            </a:r>
          </a:p>
          <a:p>
            <a:r>
              <a:rPr lang="en-US" dirty="0" smtClean="0"/>
              <a:t>Syntax: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(type value : array) 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Statements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Braces not needed for single statement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5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to find largest value in an array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1"/>
            <a:ext cx="10972800" cy="3962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findLargest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[] numbers)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largest = numbers[0];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number : numbers)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(number &gt; largest)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largest = number;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largest;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3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Syllabus</a:t>
            </a:r>
          </a:p>
          <a:p>
            <a:r>
              <a:rPr lang="en-US" dirty="0" smtClean="0"/>
              <a:t>Started refresh on Java</a:t>
            </a:r>
          </a:p>
          <a:p>
            <a:pPr lvl="1"/>
            <a:r>
              <a:rPr lang="en-US" dirty="0" smtClean="0"/>
              <a:t>Primitive types</a:t>
            </a:r>
          </a:p>
          <a:p>
            <a:pPr lvl="1"/>
            <a:r>
              <a:rPr lang="en-US" dirty="0" smtClean="0"/>
              <a:t>Basic operations</a:t>
            </a:r>
          </a:p>
          <a:p>
            <a:pPr lvl="1"/>
            <a:r>
              <a:rPr lang="en-US" dirty="0" smtClean="0"/>
              <a:t>Shortcuts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It's common that you want to iterate over an entire list</a:t>
            </a:r>
          </a:p>
          <a:p>
            <a:r>
              <a:rPr lang="en-US" dirty="0" smtClean="0"/>
              <a:t>Enhanced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are great for that but not as flexible as other loops</a:t>
            </a:r>
          </a:p>
          <a:p>
            <a:r>
              <a:rPr lang="en-US" dirty="0" smtClean="0"/>
              <a:t>You have to loop over everything (unless you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 smtClean="0"/>
              <a:t>), and you can't look at the previous or next elements</a:t>
            </a:r>
          </a:p>
          <a:p>
            <a:r>
              <a:rPr lang="en-US" dirty="0" smtClean="0"/>
              <a:t>You can </a:t>
            </a:r>
            <a:r>
              <a:rPr lang="en-US" b="1" dirty="0" smtClean="0"/>
              <a:t>never</a:t>
            </a:r>
            <a:r>
              <a:rPr lang="en-US" dirty="0" smtClean="0"/>
              <a:t> change the values in the list with an enhanced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can only read the values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10972800" cy="13716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[] array =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value : array)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value = 25;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Does nothing!</a:t>
            </a:r>
          </a:p>
        </p:txBody>
      </p:sp>
    </p:spTree>
    <p:extLst>
      <p:ext uri="{BB962C8B-B14F-4D97-AF65-F5344CB8AC3E}">
        <p14:creationId xmlns:p14="http://schemas.microsoft.com/office/powerpoint/2010/main" val="188858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/>
              <a:t>-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infrequently, mostly for input</a:t>
            </a:r>
          </a:p>
          <a:p>
            <a:r>
              <a:rPr lang="en-US" dirty="0" smtClean="0"/>
              <a:t>Useful when you need to guarantee that the loop will run at least once</a:t>
            </a:r>
          </a:p>
          <a:p>
            <a:r>
              <a:rPr lang="en-US" dirty="0" smtClean="0"/>
              <a:t>Runs as long as the condition is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 smtClean="0"/>
              <a:t>Syntax: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Statements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Braces not needed for single statement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condition );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8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reverse the contents of an array</a:t>
            </a:r>
          </a:p>
          <a:p>
            <a:r>
              <a:rPr lang="en-US" dirty="0" smtClean="0"/>
              <a:t>Write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 to reverse the contents of an array</a:t>
            </a:r>
          </a:p>
          <a:p>
            <a:r>
              <a:rPr lang="en-US" dirty="0" smtClean="0"/>
              <a:t>Now turn it into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dirty="0" smtClean="0"/>
              <a:t>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loop, just for the hell of it</a:t>
            </a:r>
          </a:p>
        </p:txBody>
      </p:sp>
    </p:spTree>
    <p:extLst>
      <p:ext uri="{BB962C8B-B14F-4D97-AF65-F5344CB8AC3E}">
        <p14:creationId xmlns:p14="http://schemas.microsoft.com/office/powerpoint/2010/main" val="36968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keyword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 smtClean="0"/>
              <a:t> is necessary syntax to stop executing a switch statement</a:t>
            </a:r>
          </a:p>
          <a:p>
            <a:r>
              <a:rPr lang="en-US" dirty="0" smtClean="0"/>
              <a:t>However, it can also be used to leave any of the four kinds of loops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any loop, instead of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 smtClean="0"/>
              <a:t>, you could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 smtClean="0"/>
              <a:t>, which jumps to the end of the loop instead of exiting it</a:t>
            </a:r>
          </a:p>
          <a:p>
            <a:r>
              <a:rPr lang="en-US" dirty="0" smtClean="0"/>
              <a:t>Most style guides discourage the use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 smtClean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</a:p>
          <a:p>
            <a:r>
              <a:rPr lang="en-US" dirty="0" smtClean="0"/>
              <a:t>If you use them in my classes, you will lose style points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2057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7;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== 14)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++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8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4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is a </a:t>
            </a:r>
            <a:r>
              <a:rPr lang="en-US" b="1" dirty="0" smtClean="0"/>
              <a:t>homogeneous</a:t>
            </a:r>
            <a:r>
              <a:rPr lang="en-US" dirty="0" smtClean="0"/>
              <a:t>, </a:t>
            </a:r>
            <a:r>
              <a:rPr lang="en-US" b="1" dirty="0" smtClean="0"/>
              <a:t>static</a:t>
            </a:r>
            <a:r>
              <a:rPr lang="en-US" dirty="0" smtClean="0"/>
              <a:t> data structure</a:t>
            </a:r>
          </a:p>
          <a:p>
            <a:r>
              <a:rPr lang="en-US" b="1" dirty="0" smtClean="0"/>
              <a:t>Homogeneous</a:t>
            </a:r>
            <a:r>
              <a:rPr lang="en-US" dirty="0" smtClean="0"/>
              <a:t> means that everything in the array is the same type: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etc.</a:t>
            </a:r>
          </a:p>
          <a:p>
            <a:r>
              <a:rPr lang="en-US" b="1" dirty="0" smtClean="0"/>
              <a:t>Static</a:t>
            </a:r>
            <a:r>
              <a:rPr lang="en-US" dirty="0" smtClean="0"/>
              <a:t> (in this case) means that the size of the array is fixed when you create it</a:t>
            </a:r>
          </a:p>
          <a:p>
            <a:r>
              <a:rPr lang="en-US" dirty="0" smtClean="0"/>
              <a:t>Unlike Python lists, you cannot push, pop, or resize an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Declaration of an array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declare an array of a specified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 smtClean="0"/>
              <a:t> with a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with a list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Just like any variable declaration, but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2667794"/>
            <a:ext cx="1600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2667000"/>
            <a:ext cx="1600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2667795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type[] name;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4420394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2600" y="4419600"/>
            <a:ext cx="15240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442680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[] list;</a:t>
            </a:r>
          </a:p>
        </p:txBody>
      </p:sp>
    </p:spTree>
    <p:extLst>
      <p:ext uri="{BB962C8B-B14F-4D97-AF65-F5344CB8AC3E}">
        <p14:creationId xmlns:p14="http://schemas.microsoft.com/office/powerpoint/2010/main" val="385388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  <p:bldP spid="10" grpId="0" animBg="1"/>
      <p:bldP spid="5" grpId="0"/>
      <p:bldP spid="9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Instantiation of an array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declare an array, you are only creating a variable that can hold an array</a:t>
            </a:r>
          </a:p>
          <a:p>
            <a:r>
              <a:rPr lang="en-US" dirty="0" smtClean="0"/>
              <a:t>To use it, you have to create an array, supplying a specific size: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This code creates an array of 100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7338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list;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list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[100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276796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 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access an element of an array by </a:t>
            </a:r>
            <a:r>
              <a:rPr lang="en-US" b="1" dirty="0" smtClean="0"/>
              <a:t>indexing</a:t>
            </a:r>
            <a:r>
              <a:rPr lang="en-US" dirty="0" smtClean="0"/>
              <a:t> into it, using square brackets and a number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you have indexed into an array, that variable behaves exactly like any other variable of that type</a:t>
            </a:r>
          </a:p>
          <a:p>
            <a:r>
              <a:rPr lang="en-US" dirty="0" smtClean="0"/>
              <a:t>You can read values from it and store values into 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Indexing starts at 0 and stops at 1 less than the length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list[9] =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138.7;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(list[9]);</a:t>
            </a:r>
          </a:p>
        </p:txBody>
      </p:sp>
    </p:spTree>
    <p:extLst>
      <p:ext uri="{BB962C8B-B14F-4D97-AF65-F5344CB8AC3E}">
        <p14:creationId xmlns:p14="http://schemas.microsoft.com/office/powerpoint/2010/main" val="33820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instantiate an array, you specify the length</a:t>
            </a:r>
          </a:p>
          <a:p>
            <a:r>
              <a:rPr lang="en-US" dirty="0" smtClean="0"/>
              <a:t>You can use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member to find out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indexes of an array and its length are always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values, no matter what the elements inside the array are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2209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7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list =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[42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list.length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("List has 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+ size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elements"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//prints 42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3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dimensional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declare a two dimensional array, we just use two sets of square brackets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[][]</a:t>
            </a:r>
            <a:r>
              <a:rPr lang="en-US" dirty="0" smtClean="0"/>
              <a:t>):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Doing so creates a variable that can hold a 2D array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As before, we still need to instantiate the array to have a specific size: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[][] table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486400"/>
            <a:ext cx="109728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table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[5][10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Static methods allow you to break your program into individual pieces that can be called by each other repeatedly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More modular programming</a:t>
            </a:r>
          </a:p>
          <a:p>
            <a:pPr lvl="2"/>
            <a:r>
              <a:rPr lang="en-US" dirty="0" smtClean="0"/>
              <a:t>Break a program into separate tasks</a:t>
            </a:r>
          </a:p>
          <a:p>
            <a:pPr lvl="2"/>
            <a:r>
              <a:rPr lang="en-US" dirty="0" smtClean="0"/>
              <a:t>Each task could be assigned to a different programmer</a:t>
            </a:r>
          </a:p>
          <a:p>
            <a:pPr lvl="1"/>
            <a:r>
              <a:rPr lang="en-US" dirty="0" smtClean="0"/>
              <a:t>Code reusability</a:t>
            </a:r>
          </a:p>
          <a:p>
            <a:pPr lvl="2"/>
            <a:r>
              <a:rPr lang="en-US" dirty="0" smtClean="0"/>
              <a:t>Use code over and over</a:t>
            </a:r>
          </a:p>
          <a:p>
            <a:pPr lvl="2"/>
            <a:r>
              <a:rPr lang="en-US" dirty="0" smtClean="0"/>
              <a:t>Even from other programs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/>
              <a:t>)</a:t>
            </a:r>
          </a:p>
          <a:p>
            <a:pPr lvl="2"/>
            <a:r>
              <a:rPr lang="en-US" dirty="0" smtClean="0"/>
              <a:t>Less code (and error) duplication</a:t>
            </a:r>
          </a:p>
          <a:p>
            <a:pPr lvl="1"/>
            <a:r>
              <a:rPr lang="en-US" dirty="0" smtClean="0"/>
              <a:t>Improved readability</a:t>
            </a:r>
          </a:p>
          <a:p>
            <a:pPr lvl="2"/>
            <a:r>
              <a:rPr lang="en-US" dirty="0" smtClean="0"/>
              <a:t>Each method can do a few, clear tasks</a:t>
            </a:r>
          </a:p>
          <a:p>
            <a:pPr lvl="2"/>
            <a:r>
              <a:rPr lang="en-US" dirty="0" smtClean="0"/>
              <a:t>Well named method are self-documenting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type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method takes in 0 or more parameters and returns 0 or 1 values</a:t>
            </a:r>
          </a:p>
          <a:p>
            <a:r>
              <a:rPr lang="en-US" dirty="0" smtClean="0"/>
              <a:t>A method that doesn’t return a value is declared as a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Definition syntax: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static type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name(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arg1,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arg2, … ) {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statements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//braces are always required!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349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syntax for calling a static method gives first the name of the class that the method is in, a dot, the name of the method, then the arguments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method is in the same class as the code calling it, you can leave off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Class.</a:t>
            </a:r>
            <a:r>
              <a:rPr lang="en-US" dirty="0" smtClean="0"/>
              <a:t> part</a:t>
            </a:r>
          </a:p>
          <a:p>
            <a:r>
              <a:rPr lang="en-US" dirty="0" smtClean="0"/>
              <a:t>If it is a value returning method, you can store that value into a variable of the right type</a:t>
            </a:r>
            <a:endParaRPr lang="en-US" dirty="0"/>
          </a:p>
        </p:txBody>
      </p:sp>
      <p:grpSp>
        <p:nvGrpSpPr>
          <p:cNvPr id="5" name="Group 13"/>
          <p:cNvGrpSpPr/>
          <p:nvPr/>
        </p:nvGrpSpPr>
        <p:grpSpPr>
          <a:xfrm>
            <a:off x="2133600" y="3564989"/>
            <a:ext cx="8686800" cy="473611"/>
            <a:chOff x="304800" y="3799562"/>
            <a:chExt cx="8686800" cy="473611"/>
          </a:xfrm>
        </p:grpSpPr>
        <p:sp>
          <p:nvSpPr>
            <p:cNvPr id="6" name="Rectangle 5"/>
            <p:cNvSpPr/>
            <p:nvPr/>
          </p:nvSpPr>
          <p:spPr>
            <a:xfrm>
              <a:off x="3429000" y="3804027"/>
              <a:ext cx="838200" cy="46317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362200" y="3810000"/>
              <a:ext cx="762000" cy="46317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800" y="3810000"/>
              <a:ext cx="990600" cy="46317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47800" y="3810000"/>
              <a:ext cx="762000" cy="46317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3810000"/>
              <a:ext cx="762000" cy="46317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4800" y="3799562"/>
              <a:ext cx="868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Class.name(arg1, arg2, arg3);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631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3040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connection between the two 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's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's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//5 + 10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z;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764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 = 10;</a:t>
            </a:r>
          </a:p>
          <a:p>
            <a:r>
              <a:rPr lang="en-US" sz="28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 = 3;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y = add( 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); 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//y contains 15 now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05200" y="3048000"/>
            <a:ext cx="2743200" cy="9906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14800" y="3048000"/>
            <a:ext cx="3581400" cy="990600"/>
          </a:xfrm>
          <a:prstGeom prst="straightConnector1">
            <a:avLst/>
          </a:prstGeom>
          <a:ln w="50800">
            <a:solidFill>
              <a:srgbClr val="7030A0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3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method is called, the arguments passed into the method are copied into the parameters</a:t>
            </a:r>
          </a:p>
          <a:p>
            <a:r>
              <a:rPr lang="en-US" dirty="0" smtClean="0"/>
              <a:t>The names for the values inside the method can be different from the names outside of the method</a:t>
            </a:r>
          </a:p>
          <a:p>
            <a:r>
              <a:rPr lang="en-US" dirty="0" smtClean="0"/>
              <a:t>Methods </a:t>
            </a:r>
            <a:r>
              <a:rPr lang="en-US" b="1" dirty="0" smtClean="0"/>
              <a:t>cannot</a:t>
            </a:r>
            <a:r>
              <a:rPr lang="en-US" dirty="0" smtClean="0"/>
              <a:t> change the values of the arguments on the outside for primitive types</a:t>
            </a:r>
          </a:p>
          <a:p>
            <a:r>
              <a:rPr lang="en-US" dirty="0" smtClean="0"/>
              <a:t>Methods </a:t>
            </a:r>
            <a:r>
              <a:rPr lang="en-US" b="1" dirty="0" smtClean="0"/>
              <a:t>can</a:t>
            </a:r>
            <a:r>
              <a:rPr lang="en-US" dirty="0" smtClean="0"/>
              <a:t> change the values inside of arrays and sometimes inside of object types</a:t>
            </a:r>
          </a:p>
          <a:p>
            <a:pPr lvl="1"/>
            <a:r>
              <a:rPr lang="en-US" dirty="0" smtClean="0"/>
              <a:t>But they can't change which array or object the reference is pointing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9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method with the following signature that converts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representation of an integer into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3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graded lab tomorrow</a:t>
            </a:r>
          </a:p>
          <a:p>
            <a:r>
              <a:rPr lang="en-US" dirty="0" smtClean="0"/>
              <a:t>On Friday, we'll talk about: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err="1" smtClean="0"/>
              <a:t>Enums</a:t>
            </a:r>
            <a:endParaRPr lang="en-US" dirty="0" smtClean="0"/>
          </a:p>
          <a:p>
            <a:pPr lvl="1"/>
            <a:r>
              <a:rPr lang="en-US" dirty="0" smtClean="0"/>
              <a:t>Packages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Chapters 3 – 8 (except for 7)</a:t>
            </a:r>
          </a:p>
          <a:p>
            <a:r>
              <a:rPr lang="en-US" dirty="0"/>
              <a:t>Office hours end at 4 p.m. instead of 5 p.m. today for Faculty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an unlimited number of reference types, including: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</a:p>
          <a:p>
            <a:pPr lvl="1"/>
            <a:r>
              <a:rPr lang="en-US" dirty="0" smtClean="0"/>
              <a:t>All arrays</a:t>
            </a:r>
          </a:p>
          <a:p>
            <a:pPr lvl="1"/>
            <a:r>
              <a:rPr lang="en-US" dirty="0" smtClean="0"/>
              <a:t>Any type that begins with an uppercase letter</a:t>
            </a:r>
          </a:p>
          <a:p>
            <a:pPr lvl="1"/>
            <a:r>
              <a:rPr lang="en-US" dirty="0" smtClean="0"/>
              <a:t>Any type that isn't one of the 8 primitive types</a:t>
            </a:r>
          </a:p>
          <a:p>
            <a:r>
              <a:rPr lang="en-US" dirty="0" smtClean="0"/>
              <a:t>Reference types do not use operators (except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/>
              <a:t> [for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concatenation])</a:t>
            </a:r>
          </a:p>
          <a:p>
            <a:r>
              <a:rPr lang="en-US" dirty="0" smtClean="0"/>
              <a:t>Instead, we interact with reference types with methods</a:t>
            </a:r>
          </a:p>
        </p:txBody>
      </p:sp>
    </p:spTree>
    <p:extLst>
      <p:ext uri="{BB962C8B-B14F-4D97-AF65-F5344CB8AC3E}">
        <p14:creationId xmlns:p14="http://schemas.microsoft.com/office/powerpoint/2010/main" val="10791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304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type is immutable in Java</a:t>
            </a:r>
          </a:p>
          <a:p>
            <a:pPr lvl="1"/>
            <a:r>
              <a:rPr lang="en-US" dirty="0" smtClean="0"/>
              <a:t>You can never change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but you can create a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dirty="0" smtClean="0"/>
              <a:t>The second line creates a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This approach can be very inefficient: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a lot of concatenation is expected,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00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stuff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"Break it down 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stuff +=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"until the break of dawn"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7244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values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1000000;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values +=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686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Java</a:t>
            </a:r>
            <a:r>
              <a:rPr lang="en-US" dirty="0" smtClean="0"/>
              <a:t> is a case-sensitive language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dirty="0" smtClean="0"/>
              <a:t> is not the same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"Word!"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 smtClean="0"/>
              <a:t>prints correctly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"Word!"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/>
              <a:t> does not compile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Java generally ignores whitespace (tabs, newlines, and spaces)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the same as: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should use whitespace effectively to make your code readable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world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810000"/>
            <a:ext cx="10972800" cy="1447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             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world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4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kinds of comments</a:t>
            </a:r>
          </a:p>
          <a:p>
            <a:r>
              <a:rPr lang="en-US" dirty="0" smtClean="0"/>
              <a:t>Single line comments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Multi-line comments start with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/*</a:t>
            </a:r>
            <a:r>
              <a:rPr lang="en-US" dirty="0" smtClean="0"/>
              <a:t> and end with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*/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"Hi!"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this is a comment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4958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"Hi!"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this is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				a multi-line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				comment */</a:t>
            </a:r>
          </a:p>
        </p:txBody>
      </p:sp>
    </p:spTree>
    <p:extLst>
      <p:ext uri="{BB962C8B-B14F-4D97-AF65-F5344CB8AC3E}">
        <p14:creationId xmlns:p14="http://schemas.microsoft.com/office/powerpoint/2010/main" val="202341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1668</TotalTime>
  <Words>1754</Words>
  <Application>Microsoft Office PowerPoint</Application>
  <PresentationFormat>Widescreen</PresentationFormat>
  <Paragraphs>352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Java Basics</vt:lpstr>
      <vt:lpstr>Reference types</vt:lpstr>
      <vt:lpstr>Strings</vt:lpstr>
      <vt:lpstr>Case sensitivity</vt:lpstr>
      <vt:lpstr>Whitespace</vt:lpstr>
      <vt:lpstr>Comments</vt:lpstr>
      <vt:lpstr>Documentation comments</vt:lpstr>
      <vt:lpstr>Control Structures</vt:lpstr>
      <vt:lpstr>Control structures</vt:lpstr>
      <vt:lpstr>if statement</vt:lpstr>
      <vt:lpstr>switch statement</vt:lpstr>
      <vt:lpstr>Loops</vt:lpstr>
      <vt:lpstr>while loops</vt:lpstr>
      <vt:lpstr>for loops</vt:lpstr>
      <vt:lpstr>Enhanced for loops</vt:lpstr>
      <vt:lpstr>Enhanced for loop example</vt:lpstr>
      <vt:lpstr>Enhanced for loop rules</vt:lpstr>
      <vt:lpstr>do-while loops</vt:lpstr>
      <vt:lpstr>Loop examples</vt:lpstr>
      <vt:lpstr>break and continue</vt:lpstr>
      <vt:lpstr>Arrays</vt:lpstr>
      <vt:lpstr>Definition of an array</vt:lpstr>
      <vt:lpstr>Declaration of an array</vt:lpstr>
      <vt:lpstr>Instantiation of an array</vt:lpstr>
      <vt:lpstr>Accessing elements of an array</vt:lpstr>
      <vt:lpstr>Length of an array</vt:lpstr>
      <vt:lpstr>Two dimensional array</vt:lpstr>
      <vt:lpstr>Static Methods</vt:lpstr>
      <vt:lpstr>Static Methods</vt:lpstr>
      <vt:lpstr>Return type and parameters</vt:lpstr>
      <vt:lpstr>Calling syntax</vt:lpstr>
      <vt:lpstr>Binding example</vt:lpstr>
      <vt:lpstr>Binding</vt:lpstr>
      <vt:lpstr>Method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273</cp:revision>
  <dcterms:created xsi:type="dcterms:W3CDTF">2009-08-24T20:26:10Z</dcterms:created>
  <dcterms:modified xsi:type="dcterms:W3CDTF">2020-01-15T17:25:41Z</dcterms:modified>
</cp:coreProperties>
</file>